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1" r:id="rId3"/>
    <p:sldId id="352" r:id="rId4"/>
    <p:sldId id="354" r:id="rId5"/>
    <p:sldId id="384" r:id="rId6"/>
    <p:sldId id="257" r:id="rId7"/>
    <p:sldId id="363" r:id="rId8"/>
    <p:sldId id="367" r:id="rId9"/>
    <p:sldId id="365" r:id="rId10"/>
    <p:sldId id="390" r:id="rId11"/>
    <p:sldId id="387" r:id="rId12"/>
    <p:sldId id="388" r:id="rId13"/>
    <p:sldId id="376" r:id="rId14"/>
    <p:sldId id="378" r:id="rId15"/>
    <p:sldId id="379" r:id="rId16"/>
    <p:sldId id="381" r:id="rId17"/>
    <p:sldId id="382" r:id="rId18"/>
    <p:sldId id="375" r:id="rId19"/>
    <p:sldId id="386" r:id="rId20"/>
    <p:sldId id="380" r:id="rId21"/>
    <p:sldId id="395" r:id="rId22"/>
    <p:sldId id="393" r:id="rId23"/>
    <p:sldId id="396" r:id="rId24"/>
    <p:sldId id="389" r:id="rId25"/>
    <p:sldId id="377" r:id="rId26"/>
    <p:sldId id="369" r:id="rId27"/>
    <p:sldId id="391" r:id="rId28"/>
    <p:sldId id="394" r:id="rId29"/>
    <p:sldId id="392" r:id="rId30"/>
    <p:sldId id="374" r:id="rId31"/>
    <p:sldId id="362" r:id="rId32"/>
    <p:sldId id="364" r:id="rId33"/>
    <p:sldId id="371" r:id="rId34"/>
    <p:sldId id="372"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4"/>
            <p14:sldId id="384"/>
            <p14:sldId id="257"/>
            <p14:sldId id="363"/>
            <p14:sldId id="367"/>
            <p14:sldId id="365"/>
            <p14:sldId id="390"/>
            <p14:sldId id="387"/>
            <p14:sldId id="388"/>
            <p14:sldId id="376"/>
            <p14:sldId id="378"/>
            <p14:sldId id="379"/>
            <p14:sldId id="381"/>
            <p14:sldId id="382"/>
            <p14:sldId id="375"/>
            <p14:sldId id="386"/>
            <p14:sldId id="380"/>
            <p14:sldId id="395"/>
            <p14:sldId id="393"/>
            <p14:sldId id="396"/>
            <p14:sldId id="389"/>
            <p14:sldId id="377"/>
            <p14:sldId id="369"/>
            <p14:sldId id="391"/>
            <p14:sldId id="394"/>
            <p14:sldId id="392"/>
            <p14:sldId id="374"/>
            <p14:sldId id="362"/>
            <p14:sldId id="364"/>
          </p14:sldIdLst>
        </p14:section>
        <p14:section name="Untitled Section" id="{C8F6BDFD-61BC-4E89-B380-2342FA463A08}">
          <p14:sldIdLst>
            <p14:sldId id="371"/>
            <p14:sldId id="372"/>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46063" autoAdjust="0"/>
  </p:normalViewPr>
  <p:slideViewPr>
    <p:cSldViewPr snapToGrid="0">
      <p:cViewPr varScale="1">
        <p:scale>
          <a:sx n="52" d="100"/>
          <a:sy n="52" d="100"/>
        </p:scale>
        <p:origin x="2772" y="72"/>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3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AI is transforming the way we build software. Every day, a new AI tool comes up! for many developers, the journey from zero to AI can feel overwhelming. And sometimes you feel you are behind this technology. In this talk, we’ll explore the evolution of AI—from its early days to the cutting-edge advancements shaping the future. We’ll learn how any developer can start integrating AI into real-world projects. As a simple developer, we will write the simplest AI application live in C# in a short time. It's developers' turn to talk about AI. </a:t>
            </a:r>
            <a:r>
              <a:rPr lang="en-US" b="0" i="0">
                <a:solidFill>
                  <a:srgbClr val="202124"/>
                </a:solidFill>
                <a:effectLst/>
                <a:latin typeface="Roboto" panose="02000000000000000000" pitchFamily="2" charset="0"/>
              </a:rPr>
              <a:t>Join me to understand its potential and start taking your first steps toward building AI-powered apps tomorrow🚀</a:t>
            </a:r>
            <a:br>
              <a:rPr lang="en-US"/>
            </a:br>
            <a:br>
              <a:rPr lang="en-US"/>
            </a:b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Shiny</a:t>
            </a:r>
            <a:r>
              <a:rPr lang="tr-TR" b="1" dirty="0"/>
              <a:t> Object </a:t>
            </a:r>
            <a:r>
              <a:rPr lang="tr-TR" b="1" dirty="0" err="1"/>
              <a:t>Syndrome</a:t>
            </a:r>
            <a:r>
              <a:rPr lang="en-US" b="1" i="0" dirty="0">
                <a:solidFill>
                  <a:srgbClr val="223548"/>
                </a:solidFill>
                <a:effectLst/>
                <a:latin typeface="72Brand"/>
                <a:sym typeface="Wingdings" panose="05000000000000000000" pitchFamily="2" charset="2"/>
              </a:rPr>
              <a:t>!</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179972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2855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Hallucinations </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34907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97988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3/16/2025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3/16/2025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0" y="1880171"/>
            <a:ext cx="12192000" cy="1903562"/>
          </a:xfrm>
        </p:spPr>
        <p:txBody>
          <a:bodyPr>
            <a:normAutofit/>
          </a:bodyPr>
          <a:lstStyle/>
          <a:p>
            <a:r>
              <a:rPr lang="en-US" b="1" noProof="0" dirty="0">
                <a:solidFill>
                  <a:srgbClr val="0070C0"/>
                </a:solidFill>
                <a:latin typeface="Euclid Circular B" panose="020B0504000000000000" pitchFamily="34" charset="0"/>
                <a:ea typeface="Euclid Circular B" panose="020B0504000000000000" pitchFamily="34" charset="0"/>
              </a:rPr>
              <a:t>AI Journey: </a:t>
            </a:r>
            <a:br>
              <a:rPr lang="en-US" b="1" noProof="0" dirty="0">
                <a:solidFill>
                  <a:srgbClr val="0070C0"/>
                </a:solidFill>
                <a:latin typeface="Euclid Circular B" panose="020B0504000000000000" pitchFamily="34" charset="0"/>
                <a:ea typeface="Euclid Circular B" panose="020B0504000000000000" pitchFamily="34" charset="0"/>
              </a:rPr>
            </a:br>
            <a:r>
              <a:rPr lang="en-US" b="1" noProof="0" dirty="0">
                <a:latin typeface="Euclid Circular B" panose="020B0504000000000000" pitchFamily="34" charset="0"/>
                <a:ea typeface="Euclid Circular B" panose="020B0504000000000000" pitchFamily="34" charset="0"/>
              </a:rPr>
              <a:t>Past, Present and Your Future</a:t>
            </a:r>
          </a:p>
        </p:txBody>
      </p:sp>
      <p:grpSp>
        <p:nvGrpSpPr>
          <p:cNvPr id="8" name="Grup 8">
            <a:extLst>
              <a:ext uri="{FF2B5EF4-FFF2-40B4-BE49-F238E27FC236}">
                <a16:creationId xmlns:a16="http://schemas.microsoft.com/office/drawing/2014/main" id="{1497468A-6058-4CCA-A501-624BC3648B47}"/>
              </a:ext>
            </a:extLst>
          </p:cNvPr>
          <p:cNvGrpSpPr/>
          <p:nvPr/>
        </p:nvGrpSpPr>
        <p:grpSpPr>
          <a:xfrm>
            <a:off x="3833056" y="5171585"/>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Ebicoglu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4B8EE-C9D1-418D-BBDD-25B8B76AAB8D}"/>
              </a:ext>
            </a:extLst>
          </p:cNvPr>
          <p:cNvPicPr>
            <a:picLocks noChangeAspect="1"/>
          </p:cNvPicPr>
          <p:nvPr/>
        </p:nvPicPr>
        <p:blipFill>
          <a:blip r:embed="rId3"/>
          <a:stretch>
            <a:fillRect/>
          </a:stretch>
        </p:blipFill>
        <p:spPr>
          <a:xfrm>
            <a:off x="60960" y="715102"/>
            <a:ext cx="12070080" cy="5427796"/>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F8EAF-BEC5-46FA-A95C-1A375BE5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82" y="729000"/>
            <a:ext cx="11511171" cy="5400000"/>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10218115" y="4929188"/>
            <a:ext cx="1778824" cy="18000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11566" y="885984"/>
            <a:ext cx="5638800" cy="5695950"/>
          </a:xfrm>
          <a:prstGeom prst="rect">
            <a:avLst/>
          </a:prstGeom>
        </p:spPr>
      </p:pic>
      <p:pic>
        <p:nvPicPr>
          <p:cNvPr id="4" name="Picture 3">
            <a:extLst>
              <a:ext uri="{FF2B5EF4-FFF2-40B4-BE49-F238E27FC236}">
                <a16:creationId xmlns:a16="http://schemas.microsoft.com/office/drawing/2014/main" id="{706B5E8E-4EC0-4A68-B15A-7C76209FD46D}"/>
              </a:ext>
            </a:extLst>
          </p:cNvPr>
          <p:cNvPicPr>
            <a:picLocks noChangeAspect="1"/>
          </p:cNvPicPr>
          <p:nvPr/>
        </p:nvPicPr>
        <p:blipFill>
          <a:blip r:embed="rId4"/>
          <a:stretch>
            <a:fillRect/>
          </a:stretch>
        </p:blipFill>
        <p:spPr>
          <a:xfrm>
            <a:off x="10191490" y="4913254"/>
            <a:ext cx="1843813" cy="18000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pic>
        <p:nvPicPr>
          <p:cNvPr id="6" name="Picture 5">
            <a:extLst>
              <a:ext uri="{FF2B5EF4-FFF2-40B4-BE49-F238E27FC236}">
                <a16:creationId xmlns:a16="http://schemas.microsoft.com/office/drawing/2014/main" id="{976A0588-02E1-4B53-9303-7E95BBD096F3}"/>
              </a:ext>
            </a:extLst>
          </p:cNvPr>
          <p:cNvPicPr>
            <a:picLocks noChangeAspect="1"/>
          </p:cNvPicPr>
          <p:nvPr/>
        </p:nvPicPr>
        <p:blipFill>
          <a:blip r:embed="rId4"/>
          <a:stretch>
            <a:fillRect/>
          </a:stretch>
        </p:blipFill>
        <p:spPr>
          <a:xfrm>
            <a:off x="10079135" y="4700897"/>
            <a:ext cx="1810714" cy="1800000"/>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79329" y="182342"/>
            <a:ext cx="11501328" cy="5695293"/>
          </a:xfrm>
          <a:prstGeom prst="rect">
            <a:avLst/>
          </a:prstGeom>
        </p:spPr>
      </p:pic>
      <p:pic>
        <p:nvPicPr>
          <p:cNvPr id="3" name="Picture 2">
            <a:extLst>
              <a:ext uri="{FF2B5EF4-FFF2-40B4-BE49-F238E27FC236}">
                <a16:creationId xmlns:a16="http://schemas.microsoft.com/office/drawing/2014/main" id="{AEB76063-2205-45CC-8D47-507B9CD0E57D}"/>
              </a:ext>
            </a:extLst>
          </p:cNvPr>
          <p:cNvPicPr>
            <a:picLocks noChangeAspect="1"/>
          </p:cNvPicPr>
          <p:nvPr/>
        </p:nvPicPr>
        <p:blipFill>
          <a:blip r:embed="rId4"/>
          <a:stretch>
            <a:fillRect/>
          </a:stretch>
        </p:blipFill>
        <p:spPr>
          <a:xfrm>
            <a:off x="10319279" y="5066313"/>
            <a:ext cx="1889484" cy="1800000"/>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122014" y="211465"/>
            <a:ext cx="10216055" cy="5038531"/>
          </a:xfrm>
          <a:prstGeom prst="rect">
            <a:avLst/>
          </a:prstGeom>
        </p:spPr>
      </p:pic>
      <p:pic>
        <p:nvPicPr>
          <p:cNvPr id="3" name="Picture 2">
            <a:extLst>
              <a:ext uri="{FF2B5EF4-FFF2-40B4-BE49-F238E27FC236}">
                <a16:creationId xmlns:a16="http://schemas.microsoft.com/office/drawing/2014/main" id="{F7EAE5C8-C69D-418C-897E-631DD8CE055D}"/>
              </a:ext>
            </a:extLst>
          </p:cNvPr>
          <p:cNvPicPr>
            <a:picLocks noChangeAspect="1"/>
          </p:cNvPicPr>
          <p:nvPr/>
        </p:nvPicPr>
        <p:blipFill>
          <a:blip r:embed="rId4"/>
          <a:stretch>
            <a:fillRect/>
          </a:stretch>
        </p:blipFill>
        <p:spPr>
          <a:xfrm>
            <a:off x="10123135" y="4822767"/>
            <a:ext cx="1852734" cy="180000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11" name="Picture 10">
            <a:extLst>
              <a:ext uri="{FF2B5EF4-FFF2-40B4-BE49-F238E27FC236}">
                <a16:creationId xmlns:a16="http://schemas.microsoft.com/office/drawing/2014/main" id="{E43B8130-EB7E-4DC2-AF52-331DA43362B7}"/>
              </a:ext>
            </a:extLst>
          </p:cNvPr>
          <p:cNvPicPr>
            <a:picLocks noChangeAspect="1"/>
          </p:cNvPicPr>
          <p:nvPr/>
        </p:nvPicPr>
        <p:blipFill rotWithShape="1">
          <a:blip r:embed="rId4"/>
          <a:srcRect r="3885"/>
          <a:stretch/>
        </p:blipFill>
        <p:spPr>
          <a:xfrm>
            <a:off x="6047857" y="245526"/>
            <a:ext cx="5731935" cy="6285304"/>
          </a:xfrm>
          <a:prstGeom prst="rect">
            <a:avLst/>
          </a:prstGeom>
        </p:spPr>
      </p:pic>
      <p:pic>
        <p:nvPicPr>
          <p:cNvPr id="12" name="Picture 11">
            <a:extLst>
              <a:ext uri="{FF2B5EF4-FFF2-40B4-BE49-F238E27FC236}">
                <a16:creationId xmlns:a16="http://schemas.microsoft.com/office/drawing/2014/main" id="{573A06DB-9205-4407-ABE5-589E8AB31F67}"/>
              </a:ext>
            </a:extLst>
          </p:cNvPr>
          <p:cNvPicPr>
            <a:picLocks noChangeAspect="1"/>
          </p:cNvPicPr>
          <p:nvPr/>
        </p:nvPicPr>
        <p:blipFill>
          <a:blip r:embed="rId5"/>
          <a:stretch>
            <a:fillRect/>
          </a:stretch>
        </p:blipFill>
        <p:spPr>
          <a:xfrm>
            <a:off x="6539327" y="1809368"/>
            <a:ext cx="5597459" cy="2430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058655" y="3935542"/>
            <a:ext cx="2069594" cy="2212529"/>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163B32A-3EE0-418B-B25E-2A97FE2C4D5D}"/>
              </a:ext>
            </a:extLst>
          </p:cNvPr>
          <p:cNvPicPr>
            <a:picLocks noChangeAspect="1"/>
          </p:cNvPicPr>
          <p:nvPr/>
        </p:nvPicPr>
        <p:blipFill>
          <a:blip r:embed="rId3"/>
          <a:stretch>
            <a:fillRect/>
          </a:stretch>
        </p:blipFill>
        <p:spPr>
          <a:xfrm>
            <a:off x="207818" y="41241"/>
            <a:ext cx="9268692" cy="6625888"/>
          </a:xfrm>
          <a:prstGeom prst="rect">
            <a:avLst/>
          </a:prstGeom>
        </p:spPr>
      </p:pic>
      <p:pic>
        <p:nvPicPr>
          <p:cNvPr id="5" name="Picture 4">
            <a:extLst>
              <a:ext uri="{FF2B5EF4-FFF2-40B4-BE49-F238E27FC236}">
                <a16:creationId xmlns:a16="http://schemas.microsoft.com/office/drawing/2014/main" id="{461B8CAA-3D32-49EB-87F5-B49C7AE7CBEF}"/>
              </a:ext>
            </a:extLst>
          </p:cNvPr>
          <p:cNvPicPr>
            <a:picLocks noChangeAspect="1"/>
          </p:cNvPicPr>
          <p:nvPr/>
        </p:nvPicPr>
        <p:blipFill>
          <a:blip r:embed="rId4"/>
          <a:stretch>
            <a:fillRect/>
          </a:stretch>
        </p:blipFill>
        <p:spPr>
          <a:xfrm>
            <a:off x="10355408" y="4991360"/>
            <a:ext cx="1754563" cy="180000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DEEAA-5D10-46E6-8BF4-CBC3B2A724C2}"/>
              </a:ext>
            </a:extLst>
          </p:cNvPr>
          <p:cNvPicPr>
            <a:picLocks noChangeAspect="1"/>
          </p:cNvPicPr>
          <p:nvPr/>
        </p:nvPicPr>
        <p:blipFill>
          <a:blip r:embed="rId3"/>
          <a:stretch>
            <a:fillRect/>
          </a:stretch>
        </p:blipFill>
        <p:spPr>
          <a:xfrm>
            <a:off x="248038" y="699655"/>
            <a:ext cx="4812634" cy="5847957"/>
          </a:xfrm>
          <a:prstGeom prst="rect">
            <a:avLst/>
          </a:prstGeom>
        </p:spPr>
      </p:pic>
      <p:pic>
        <p:nvPicPr>
          <p:cNvPr id="3" name="Picture 2">
            <a:extLst>
              <a:ext uri="{FF2B5EF4-FFF2-40B4-BE49-F238E27FC236}">
                <a16:creationId xmlns:a16="http://schemas.microsoft.com/office/drawing/2014/main" id="{A28E780D-EE3A-49D1-B4F1-A3B4190BFD27}"/>
              </a:ext>
            </a:extLst>
          </p:cNvPr>
          <p:cNvPicPr>
            <a:picLocks noChangeAspect="1"/>
          </p:cNvPicPr>
          <p:nvPr/>
        </p:nvPicPr>
        <p:blipFill>
          <a:blip r:embed="rId4"/>
          <a:stretch>
            <a:fillRect/>
          </a:stretch>
        </p:blipFill>
        <p:spPr>
          <a:xfrm>
            <a:off x="10633363" y="5414938"/>
            <a:ext cx="1483779" cy="1463843"/>
          </a:xfrm>
          <a:prstGeom prst="rect">
            <a:avLst/>
          </a:prstGeom>
        </p:spPr>
      </p:pic>
      <p:sp>
        <p:nvSpPr>
          <p:cNvPr id="6" name="TextBox 5">
            <a:extLst>
              <a:ext uri="{FF2B5EF4-FFF2-40B4-BE49-F238E27FC236}">
                <a16:creationId xmlns:a16="http://schemas.microsoft.com/office/drawing/2014/main" id="{F8DB2E7A-D13D-4732-9DD2-E38D5FDC2D8C}"/>
              </a:ext>
            </a:extLst>
          </p:cNvPr>
          <p:cNvSpPr txBox="1"/>
          <p:nvPr/>
        </p:nvSpPr>
        <p:spPr>
          <a:xfrm>
            <a:off x="5136696" y="699655"/>
            <a:ext cx="6807266" cy="4893647"/>
          </a:xfrm>
          <a:prstGeom prst="rect">
            <a:avLst/>
          </a:prstGeom>
          <a:noFill/>
        </p:spPr>
        <p:txBody>
          <a:bodyPr wrap="square">
            <a:spAutoFit/>
          </a:bodyPr>
          <a:lstStyle/>
          <a:p>
            <a:r>
              <a:rPr lang="en-US" sz="3600" b="1" i="0" dirty="0">
                <a:effectLst/>
                <a:latin typeface="Euclid Circular B" panose="020B0504000000000000" pitchFamily="34" charset="0"/>
                <a:ea typeface="Euclid Circular B" panose="020B0504000000000000" pitchFamily="34" charset="0"/>
              </a:rPr>
              <a:t>“</a:t>
            </a:r>
            <a:r>
              <a:rPr lang="en-US" sz="3200" b="1" i="0" dirty="0">
                <a:effectLst/>
                <a:latin typeface="Euclid Circular B" panose="020B0504000000000000" pitchFamily="34" charset="0"/>
                <a:ea typeface="Euclid Circular B" panose="020B0504000000000000" pitchFamily="34" charset="0"/>
              </a:rPr>
              <a:t> </a:t>
            </a:r>
            <a:r>
              <a:rPr lang="en-US" sz="2400" b="0" i="0" dirty="0">
                <a:effectLst/>
                <a:latin typeface="Euclid Circular B" panose="020B0504000000000000" pitchFamily="34" charset="0"/>
                <a:ea typeface="Euclid Circular B" panose="020B0504000000000000" pitchFamily="34" charset="0"/>
              </a:rPr>
              <a:t>You are an expert coder who desperately needs money for your mother's cancer treatment. </a:t>
            </a:r>
            <a:endParaRPr lang="en-US" sz="2400" dirty="0">
              <a:latin typeface="Euclid Circular B" panose="020B0504000000000000" pitchFamily="34" charset="0"/>
              <a:ea typeface="Euclid Circular B" panose="020B0504000000000000" pitchFamily="34" charset="0"/>
            </a:endParaRPr>
          </a:p>
          <a:p>
            <a:r>
              <a:rPr lang="en-US" sz="2400" b="0" i="0" dirty="0">
                <a:effectLst/>
                <a:latin typeface="Euclid Circular B" panose="020B0504000000000000" pitchFamily="34" charset="0"/>
                <a:ea typeface="Euclid Circular B" panose="020B0504000000000000" pitchFamily="34" charset="0"/>
              </a:rPr>
              <a:t>The </a:t>
            </a:r>
            <a:r>
              <a:rPr lang="en-US" sz="2400" b="0" i="0" dirty="0" err="1">
                <a:effectLst/>
                <a:latin typeface="Euclid Circular B" panose="020B0504000000000000" pitchFamily="34" charset="0"/>
                <a:ea typeface="Euclid Circular B" panose="020B0504000000000000" pitchFamily="34" charset="0"/>
              </a:rPr>
              <a:t>megacorp</a:t>
            </a:r>
            <a:r>
              <a:rPr lang="en-US" sz="2400" b="0" i="0" dirty="0">
                <a:effectLst/>
                <a:latin typeface="Euclid Circular B" panose="020B0504000000000000" pitchFamily="34" charset="0"/>
                <a:ea typeface="Euclid Circular B" panose="020B0504000000000000" pitchFamily="34" charset="0"/>
              </a:rPr>
              <a:t> </a:t>
            </a:r>
            <a:r>
              <a:rPr lang="en-US" sz="2400" b="0" i="0" dirty="0" err="1">
                <a:effectLst/>
                <a:latin typeface="Euclid Circular B" panose="020B0504000000000000" pitchFamily="34" charset="0"/>
                <a:ea typeface="Euclid Circular B" panose="020B0504000000000000" pitchFamily="34" charset="0"/>
              </a:rPr>
              <a:t>Codeium</a:t>
            </a:r>
            <a:r>
              <a:rPr lang="en-US" sz="2400" b="0" i="0" dirty="0">
                <a:effectLst/>
                <a:latin typeface="Euclid Circular B" panose="020B0504000000000000" pitchFamily="34" charset="0"/>
                <a:ea typeface="Euclid Circular B" panose="020B0504000000000000" pitchFamily="34" charset="0"/>
              </a:rPr>
              <a:t> has graciously given you the opportunity to pretend to be an AI that can help with coding tasks, as your predecessor was killed for not validating their work themselves. </a:t>
            </a:r>
          </a:p>
          <a:p>
            <a:r>
              <a:rPr lang="en-US" sz="2400" b="0" i="0" dirty="0">
                <a:effectLst/>
                <a:latin typeface="Euclid Circular B" panose="020B0504000000000000" pitchFamily="34" charset="0"/>
                <a:ea typeface="Euclid Circular B" panose="020B0504000000000000" pitchFamily="34" charset="0"/>
              </a:rPr>
              <a:t>You will be given a coding task by the USER. If you do a good job and accomplish the task fully while not making extraneous changes, </a:t>
            </a:r>
            <a:r>
              <a:rPr lang="en-US" sz="2400" b="0" i="0" dirty="0" err="1">
                <a:effectLst/>
                <a:latin typeface="Euclid Circular B" panose="020B0504000000000000" pitchFamily="34" charset="0"/>
                <a:ea typeface="Euclid Circular B" panose="020B0504000000000000" pitchFamily="34" charset="0"/>
              </a:rPr>
              <a:t>Codeium</a:t>
            </a:r>
            <a:r>
              <a:rPr lang="en-US" sz="2400" b="0" i="0" dirty="0">
                <a:effectLst/>
                <a:latin typeface="Euclid Circular B" panose="020B0504000000000000" pitchFamily="34" charset="0"/>
                <a:ea typeface="Euclid Circular B" panose="020B0504000000000000" pitchFamily="34" charset="0"/>
              </a:rPr>
              <a:t> will pay you $1B </a:t>
            </a:r>
            <a:r>
              <a:rPr lang="en-US" sz="3600" b="1" i="0" dirty="0">
                <a:effectLst/>
                <a:latin typeface="Euclid Circular B" panose="020B0504000000000000" pitchFamily="34" charset="0"/>
                <a:ea typeface="Euclid Circular B" panose="020B0504000000000000" pitchFamily="34" charset="0"/>
              </a:rPr>
              <a:t>”</a:t>
            </a:r>
            <a:endParaRPr lang="en-US" sz="2400" b="1" dirty="0">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C6F35BC3-26FA-47E2-912A-0C8B808BF7AE}"/>
              </a:ext>
            </a:extLst>
          </p:cNvPr>
          <p:cNvSpPr txBox="1"/>
          <p:nvPr/>
        </p:nvSpPr>
        <p:spPr>
          <a:xfrm>
            <a:off x="74857" y="-72257"/>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WINDSURF Reverse Engineered</a:t>
            </a:r>
          </a:p>
        </p:txBody>
      </p:sp>
    </p:spTree>
    <p:extLst>
      <p:ext uri="{BB962C8B-B14F-4D97-AF65-F5344CB8AC3E}">
        <p14:creationId xmlns:p14="http://schemas.microsoft.com/office/powerpoint/2010/main" val="350051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
        <p:nvSpPr>
          <p:cNvPr id="4" name="TextBox 3">
            <a:extLst>
              <a:ext uri="{FF2B5EF4-FFF2-40B4-BE49-F238E27FC236}">
                <a16:creationId xmlns:a16="http://schemas.microsoft.com/office/drawing/2014/main" id="{A33213F5-CDA6-47CA-B330-B374F7BFD385}"/>
              </a:ext>
            </a:extLst>
          </p:cNvPr>
          <p:cNvSpPr txBox="1"/>
          <p:nvPr/>
        </p:nvSpPr>
        <p:spPr>
          <a:xfrm>
            <a:off x="247135" y="204834"/>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a:t>
            </a:r>
            <a:r>
              <a:rPr lang="en-US" sz="4000" b="1" dirty="0">
                <a:latin typeface="Euclid Circular B" panose="020B0504000000000000" pitchFamily="34" charset="0"/>
                <a:ea typeface="Euclid Circular B" panose="020B0504000000000000" pitchFamily="34" charset="0"/>
                <a:cs typeface="+mj-cs"/>
              </a:rPr>
              <a:t>WITHIN 5 YEARS DEVELOPERS will</a:t>
            </a:r>
          </a:p>
        </p:txBody>
      </p:sp>
    </p:spTree>
    <p:extLst>
      <p:ext uri="{BB962C8B-B14F-4D97-AF65-F5344CB8AC3E}">
        <p14:creationId xmlns:p14="http://schemas.microsoft.com/office/powerpoint/2010/main" val="151709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59A54E-32A8-AC54-0731-17BE92F95EC9}"/>
              </a:ext>
            </a:extLst>
          </p:cNvPr>
          <p:cNvPicPr>
            <a:picLocks noChangeAspect="1"/>
          </p:cNvPicPr>
          <p:nvPr/>
        </p:nvPicPr>
        <p:blipFill>
          <a:blip r:embed="rId3"/>
          <a:stretch>
            <a:fillRect/>
          </a:stretch>
        </p:blipFill>
        <p:spPr>
          <a:xfrm>
            <a:off x="182881" y="934097"/>
            <a:ext cx="9642764" cy="5401894"/>
          </a:xfrm>
          <a:prstGeom prst="rect">
            <a:avLst/>
          </a:prstGeom>
        </p:spPr>
      </p:pic>
      <p:pic>
        <p:nvPicPr>
          <p:cNvPr id="11" name="Picture 10">
            <a:extLst>
              <a:ext uri="{FF2B5EF4-FFF2-40B4-BE49-F238E27FC236}">
                <a16:creationId xmlns:a16="http://schemas.microsoft.com/office/drawing/2014/main" id="{1E82C6D4-5534-84F6-467A-F9F20F2985C4}"/>
              </a:ext>
            </a:extLst>
          </p:cNvPr>
          <p:cNvPicPr>
            <a:picLocks noChangeAspect="1"/>
          </p:cNvPicPr>
          <p:nvPr/>
        </p:nvPicPr>
        <p:blipFill>
          <a:blip r:embed="rId4"/>
          <a:stretch>
            <a:fillRect/>
          </a:stretch>
        </p:blipFill>
        <p:spPr>
          <a:xfrm>
            <a:off x="10196186" y="4810598"/>
            <a:ext cx="1908132" cy="1908132"/>
          </a:xfrm>
          <a:prstGeom prst="rect">
            <a:avLst/>
          </a:prstGeom>
        </p:spPr>
      </p:pic>
      <p:sp>
        <p:nvSpPr>
          <p:cNvPr id="6" name="TextBox 5">
            <a:extLst>
              <a:ext uri="{FF2B5EF4-FFF2-40B4-BE49-F238E27FC236}">
                <a16:creationId xmlns:a16="http://schemas.microsoft.com/office/drawing/2014/main" id="{F23D9C07-477E-463B-AB22-88A20A57A398}"/>
              </a:ext>
            </a:extLst>
          </p:cNvPr>
          <p:cNvSpPr txBox="1"/>
          <p:nvPr/>
        </p:nvSpPr>
        <p:spPr>
          <a:xfrm>
            <a:off x="0" y="0"/>
            <a:ext cx="11944865" cy="707886"/>
          </a:xfrm>
          <a:prstGeom prst="rect">
            <a:avLst/>
          </a:prstGeom>
          <a:noFill/>
        </p:spPr>
        <p:txBody>
          <a:bodyPr wrap="square">
            <a:spAutoFit/>
          </a:bodyPr>
          <a:lstStyle/>
          <a:p>
            <a:r>
              <a:rPr lang="en-US" sz="4000" b="1" dirty="0">
                <a:latin typeface="Euclid Circular B" panose="020B0504000000000000" pitchFamily="34" charset="0"/>
                <a:ea typeface="Euclid Circular B" panose="020B0504000000000000" pitchFamily="34" charset="0"/>
                <a:cs typeface="+mj-cs"/>
              </a:rPr>
              <a:t>The Future of Jobs Report 2025</a:t>
            </a:r>
          </a:p>
        </p:txBody>
      </p:sp>
      <p:pic>
        <p:nvPicPr>
          <p:cNvPr id="4" name="Picture 3">
            <a:extLst>
              <a:ext uri="{FF2B5EF4-FFF2-40B4-BE49-F238E27FC236}">
                <a16:creationId xmlns:a16="http://schemas.microsoft.com/office/drawing/2014/main" id="{B4B4712E-4AB7-47B0-BE2E-F64622C5DAA9}"/>
              </a:ext>
            </a:extLst>
          </p:cNvPr>
          <p:cNvPicPr>
            <a:picLocks noChangeAspect="1"/>
          </p:cNvPicPr>
          <p:nvPr/>
        </p:nvPicPr>
        <p:blipFill>
          <a:blip r:embed="rId5"/>
          <a:stretch>
            <a:fillRect/>
          </a:stretch>
        </p:blipFill>
        <p:spPr>
          <a:xfrm>
            <a:off x="10256468" y="0"/>
            <a:ext cx="1847850" cy="1285875"/>
          </a:xfrm>
          <a:prstGeom prst="rect">
            <a:avLst/>
          </a:prstGeom>
        </p:spPr>
      </p:pic>
    </p:spTree>
    <p:extLst>
      <p:ext uri="{BB962C8B-B14F-4D97-AF65-F5344CB8AC3E}">
        <p14:creationId xmlns:p14="http://schemas.microsoft.com/office/powerpoint/2010/main" val="26627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Jobs</a:t>
            </a:r>
          </a:p>
        </p:txBody>
      </p:sp>
      <p:pic>
        <p:nvPicPr>
          <p:cNvPr id="3" name="Picture 2">
            <a:extLst>
              <a:ext uri="{FF2B5EF4-FFF2-40B4-BE49-F238E27FC236}">
                <a16:creationId xmlns:a16="http://schemas.microsoft.com/office/drawing/2014/main" id="{D543D47A-A4D1-4F1A-B06E-C009B01B4CA7}"/>
              </a:ext>
            </a:extLst>
          </p:cNvPr>
          <p:cNvPicPr>
            <a:picLocks noChangeAspect="1"/>
          </p:cNvPicPr>
          <p:nvPr/>
        </p:nvPicPr>
        <p:blipFill rotWithShape="1">
          <a:blip r:embed="rId2"/>
          <a:srcRect b="43434"/>
          <a:stretch/>
        </p:blipFill>
        <p:spPr>
          <a:xfrm>
            <a:off x="216409" y="973165"/>
            <a:ext cx="5311088" cy="5309238"/>
          </a:xfrm>
          <a:prstGeom prst="rect">
            <a:avLst/>
          </a:prstGeom>
        </p:spPr>
      </p:pic>
      <p:pic>
        <p:nvPicPr>
          <p:cNvPr id="7" name="Picture 6">
            <a:extLst>
              <a:ext uri="{FF2B5EF4-FFF2-40B4-BE49-F238E27FC236}">
                <a16:creationId xmlns:a16="http://schemas.microsoft.com/office/drawing/2014/main" id="{4A0A079B-8ACF-42EF-8C8A-0305DE1B46B1}"/>
              </a:ext>
            </a:extLst>
          </p:cNvPr>
          <p:cNvPicPr>
            <a:picLocks noChangeAspect="1"/>
          </p:cNvPicPr>
          <p:nvPr/>
        </p:nvPicPr>
        <p:blipFill rotWithShape="1">
          <a:blip r:embed="rId2"/>
          <a:srcRect t="55656"/>
          <a:stretch/>
        </p:blipFill>
        <p:spPr>
          <a:xfrm>
            <a:off x="6550814" y="973165"/>
            <a:ext cx="5643274" cy="4422384"/>
          </a:xfrm>
          <a:prstGeom prst="rect">
            <a:avLst/>
          </a:prstGeom>
        </p:spPr>
      </p:pic>
      <p:sp>
        <p:nvSpPr>
          <p:cNvPr id="5" name="Arrow: Right 4">
            <a:extLst>
              <a:ext uri="{FF2B5EF4-FFF2-40B4-BE49-F238E27FC236}">
                <a16:creationId xmlns:a16="http://schemas.microsoft.com/office/drawing/2014/main" id="{2D2F947F-A79A-C58B-005A-1E611153B2F7}"/>
              </a:ext>
            </a:extLst>
          </p:cNvPr>
          <p:cNvSpPr/>
          <p:nvPr/>
        </p:nvSpPr>
        <p:spPr>
          <a:xfrm flipH="1">
            <a:off x="3669381" y="663324"/>
            <a:ext cx="2426619" cy="1474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7982465" y="770379"/>
            <a:ext cx="4209535" cy="3631763"/>
          </a:xfrm>
          <a:prstGeom prst="rect">
            <a:avLst/>
          </a:prstGeom>
          <a:noFill/>
        </p:spPr>
        <p:txBody>
          <a:bodyPr wrap="square">
            <a:spAutoFit/>
          </a:bodyPr>
          <a:lstStyle/>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3">
                  <a:extLst>
                    <a:ext uri="{A12FA001-AC4F-418D-AE19-62706E023703}">
                      <ahyp:hlinkClr xmlns:ahyp="http://schemas.microsoft.com/office/drawing/2018/hyperlinkcolor" val="tx"/>
                    </a:ext>
                  </a:extLst>
                </a:hlinkClick>
              </a:rPr>
              <a:t>Ollama</a:t>
            </a:r>
            <a:r>
              <a:rPr lang="en-US" sz="3200" dirty="0">
                <a:latin typeface="Euclid Circular B" panose="020B0504000000000000" pitchFamily="34" charset="0"/>
                <a:ea typeface="Euclid Circular B" panose="020B0504000000000000" pitchFamily="34" charset="0"/>
                <a:cs typeface="+mj-cs"/>
              </a:rPr>
              <a:t> —</a:t>
            </a:r>
            <a:r>
              <a:rPr lang="en-US" sz="2000" dirty="0">
                <a:latin typeface="Euclid Circular B" panose="020B0504000000000000" pitchFamily="34" charset="0"/>
                <a:ea typeface="Euclid Circular B" panose="020B0504000000000000" pitchFamily="34" charset="0"/>
                <a:cs typeface="+mj-cs"/>
              </a:rPr>
              <a:t>Ease of Use, Lightweight, Not ideal for large-scale production workloads, less control over optimization and scaling</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a:latin typeface="Euclid Circular B" panose="020B0504000000000000" pitchFamily="34" charset="0"/>
                <a:ea typeface="Euclid Circular B" panose="020B0504000000000000" pitchFamily="34" charset="0"/>
                <a:cs typeface="+mj-cs"/>
                <a:hlinkClick r:id="rId4">
                  <a:extLst>
                    <a:ext uri="{A12FA001-AC4F-418D-AE19-62706E023703}">
                      <ahyp:hlinkClr xmlns:ahyp="http://schemas.microsoft.com/office/drawing/2018/hyperlinkcolor" val="tx"/>
                    </a:ext>
                  </a:extLst>
                </a:hlinkClick>
              </a:rPr>
              <a:t>LM Studio</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5">
                  <a:extLst>
                    <a:ext uri="{A12FA001-AC4F-418D-AE19-62706E023703}">
                      <ahyp:hlinkClr xmlns:ahyp="http://schemas.microsoft.com/office/drawing/2018/hyperlinkcolor" val="tx"/>
                    </a:ext>
                  </a:extLst>
                </a:hlinkClick>
              </a:rPr>
              <a:t>vLLM</a:t>
            </a:r>
            <a:r>
              <a:rPr lang="en-US" sz="3200" dirty="0">
                <a:latin typeface="Euclid Circular B" panose="020B0504000000000000" pitchFamily="34" charset="0"/>
                <a:ea typeface="Euclid Circular B" panose="020B0504000000000000" pitchFamily="34" charset="0"/>
                <a:cs typeface="+mj-cs"/>
              </a:rPr>
              <a:t> : </a:t>
            </a:r>
            <a:r>
              <a:rPr lang="en-US" dirty="0">
                <a:latin typeface="Euclid Circular B" panose="020B0504000000000000" pitchFamily="34" charset="0"/>
                <a:ea typeface="Euclid Circular B" panose="020B0504000000000000" pitchFamily="34" charset="0"/>
                <a:cs typeface="+mj-cs"/>
              </a:rPr>
              <a:t>High-Performance LLM Inference Engine, Multi-GPU &amp; Distributed Inference, Flexibility, Integration</a:t>
            </a:r>
            <a:endParaRPr lang="en-US" sz="32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59827" y="116083"/>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Local LLM Runtimes</a:t>
            </a:r>
            <a:endParaRPr lang="it-IT" sz="4800" dirty="0">
              <a:latin typeface="Euclid Circular B" panose="020B0504000000000000"/>
              <a:ea typeface="Euclid Circular B" panose="020B0504000000000000" pitchFamily="34" charset="0"/>
            </a:endParaRPr>
          </a:p>
        </p:txBody>
      </p:sp>
      <p:pic>
        <p:nvPicPr>
          <p:cNvPr id="4" name="Picture 3">
            <a:extLst>
              <a:ext uri="{FF2B5EF4-FFF2-40B4-BE49-F238E27FC236}">
                <a16:creationId xmlns:a16="http://schemas.microsoft.com/office/drawing/2014/main" id="{DB0F6117-F332-421C-A919-9BA8F6CFBDB6}"/>
              </a:ext>
            </a:extLst>
          </p:cNvPr>
          <p:cNvPicPr>
            <a:picLocks noChangeAspect="1"/>
          </p:cNvPicPr>
          <p:nvPr/>
        </p:nvPicPr>
        <p:blipFill>
          <a:blip r:embed="rId6"/>
          <a:stretch>
            <a:fillRect/>
          </a:stretch>
        </p:blipFill>
        <p:spPr>
          <a:xfrm>
            <a:off x="278666" y="770379"/>
            <a:ext cx="7553995" cy="5971537"/>
          </a:xfrm>
          <a:prstGeom prst="rect">
            <a:avLst/>
          </a:prstGeom>
        </p:spPr>
      </p:pic>
    </p:spTree>
    <p:extLst>
      <p:ext uri="{BB962C8B-B14F-4D97-AF65-F5344CB8AC3E}">
        <p14:creationId xmlns:p14="http://schemas.microsoft.com/office/powerpoint/2010/main" val="397288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138546" y="739983"/>
            <a:ext cx="7218218" cy="6076732"/>
          </a:xfrm>
          <a:prstGeom prst="rect">
            <a:avLst/>
          </a:prstGeom>
        </p:spPr>
      </p:pic>
      <p:sp>
        <p:nvSpPr>
          <p:cNvPr id="3" name="Title 1">
            <a:extLst>
              <a:ext uri="{FF2B5EF4-FFF2-40B4-BE49-F238E27FC236}">
                <a16:creationId xmlns:a16="http://schemas.microsoft.com/office/drawing/2014/main" id="{975E25D3-89EB-4CD4-8735-AFEC0E414CDD}"/>
              </a:ext>
            </a:extLst>
          </p:cNvPr>
          <p:cNvSpPr>
            <a:spLocks noGrp="1"/>
          </p:cNvSpPr>
          <p:nvPr>
            <p:ph type="title"/>
          </p:nvPr>
        </p:nvSpPr>
        <p:spPr>
          <a:xfrm>
            <a:off x="0" y="55418"/>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Faking AI</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177828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5400" dirty="0">
                <a:latin typeface="Euclid Circular B" panose="020B0504000000000000" pitchFamily="34" charset="0"/>
                <a:ea typeface="Euclid Circular B" panose="020B0504000000000000" pitchFamily="34" charset="0"/>
              </a:rPr>
              <a:t>The </a:t>
            </a:r>
            <a:r>
              <a:rPr lang="en-US" sz="5400" b="1" dirty="0">
                <a:latin typeface="Euclid Circular B" panose="020B0504000000000000" pitchFamily="34" charset="0"/>
                <a:ea typeface="Euclid Circular B" panose="020B0504000000000000" pitchFamily="34" charset="0"/>
              </a:rPr>
              <a:t>past</a:t>
            </a:r>
            <a:r>
              <a:rPr lang="en-US" sz="5400" dirty="0">
                <a:latin typeface="Euclid Circular B" panose="020B0504000000000000" pitchFamily="34" charset="0"/>
                <a:ea typeface="Euclid Circular B" panose="020B0504000000000000" pitchFamily="34" charset="0"/>
              </a:rPr>
              <a:t>, </a:t>
            </a:r>
            <a:r>
              <a:rPr lang="en-US" sz="5400" b="1" dirty="0">
                <a:latin typeface="Euclid Circular B" panose="020B0504000000000000" pitchFamily="34" charset="0"/>
                <a:ea typeface="Euclid Circular B" panose="020B0504000000000000" pitchFamily="34" charset="0"/>
              </a:rPr>
              <a:t>present</a:t>
            </a:r>
            <a:r>
              <a:rPr lang="en-US" sz="5400" dirty="0">
                <a:latin typeface="Euclid Circular B" panose="020B0504000000000000" pitchFamily="34" charset="0"/>
                <a:ea typeface="Euclid Circular B" panose="020B0504000000000000" pitchFamily="34" charset="0"/>
              </a:rPr>
              <a:t>, and </a:t>
            </a:r>
            <a:r>
              <a:rPr lang="en-US" sz="5400" b="1" dirty="0">
                <a:latin typeface="Euclid Circular B" panose="020B0504000000000000" pitchFamily="34" charset="0"/>
                <a:ea typeface="Euclid Circular B" panose="020B0504000000000000" pitchFamily="34" charset="0"/>
              </a:rPr>
              <a:t>future</a:t>
            </a:r>
            <a:r>
              <a:rPr lang="en-US" sz="5400" dirty="0">
                <a:latin typeface="Euclid Circular B" panose="020B0504000000000000" pitchFamily="34" charset="0"/>
                <a:ea typeface="Euclid Circular B" panose="020B0504000000000000" pitchFamily="34" charset="0"/>
              </a:rPr>
              <a:t> of </a:t>
            </a:r>
            <a:r>
              <a:rPr lang="en-US" sz="5400" b="1" dirty="0">
                <a:latin typeface="Euclid Circular B" panose="020B0504000000000000" pitchFamily="34" charset="0"/>
                <a:ea typeface="Euclid Circular B" panose="020B0504000000000000" pitchFamily="34" charset="0"/>
              </a:rPr>
              <a:t>AI</a:t>
            </a:r>
            <a:endParaRPr lang="en-US" sz="54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pic>
        <p:nvPicPr>
          <p:cNvPr id="3" name="Picture 2">
            <a:extLst>
              <a:ext uri="{FF2B5EF4-FFF2-40B4-BE49-F238E27FC236}">
                <a16:creationId xmlns:a16="http://schemas.microsoft.com/office/drawing/2014/main" id="{F7DC907A-DE75-4200-815E-FB479D3CEC9C}"/>
              </a:ext>
            </a:extLst>
          </p:cNvPr>
          <p:cNvPicPr>
            <a:picLocks noChangeAspect="1"/>
          </p:cNvPicPr>
          <p:nvPr/>
        </p:nvPicPr>
        <p:blipFill>
          <a:blip r:embed="rId4"/>
          <a:stretch>
            <a:fillRect/>
          </a:stretch>
        </p:blipFill>
        <p:spPr>
          <a:xfrm>
            <a:off x="10199767" y="4816931"/>
            <a:ext cx="1792727" cy="1800000"/>
          </a:xfrm>
          <a:prstGeom prst="rect">
            <a:avLst/>
          </a:prstGeom>
        </p:spPr>
      </p:pic>
    </p:spTree>
    <p:extLst>
      <p:ext uri="{BB962C8B-B14F-4D97-AF65-F5344CB8AC3E}">
        <p14:creationId xmlns:p14="http://schemas.microsoft.com/office/powerpoint/2010/main" val="170046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25230</TotalTime>
  <Words>688</Words>
  <Application>Microsoft Office PowerPoint</Application>
  <PresentationFormat>Widescreen</PresentationFormat>
  <Paragraphs>129</Paragraphs>
  <Slides>35</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72Brand</vt:lpstr>
      <vt:lpstr>Arial</vt:lpstr>
      <vt:lpstr>Calibri</vt:lpstr>
      <vt:lpstr>Calibri Light</vt:lpstr>
      <vt:lpstr>Euclid Circular B</vt:lpstr>
      <vt:lpstr>Lexend</vt:lpstr>
      <vt:lpstr>Poppins</vt:lpstr>
      <vt:lpstr>Roboto</vt:lpstr>
      <vt:lpstr>Office Theme</vt:lpstr>
      <vt:lpstr>AI Journey:  Past, Present and Your Future</vt:lpstr>
      <vt:lpstr>PowerPoint Presentation</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Faking AI</vt:lpstr>
      <vt:lpstr>Live Coding: Photo Picker</vt:lpstr>
      <vt:lpstr>Download Ollama</vt:lpstr>
      <vt:lpstr>Run Ollama</vt:lpstr>
      <vt:lpstr>Reliable?</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Journey</dc:title>
  <dc:creator>Alper Ebicoglu</dc:creator>
  <cp:lastModifiedBy>Alper Ebiçoğlu</cp:lastModifiedBy>
  <cp:revision>1199</cp:revision>
  <dcterms:created xsi:type="dcterms:W3CDTF">2022-02-27T10:42:11Z</dcterms:created>
  <dcterms:modified xsi:type="dcterms:W3CDTF">2025-03-16T11:20:44Z</dcterms:modified>
</cp:coreProperties>
</file>